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5" r:id="rId5"/>
    <p:sldId id="262" r:id="rId6"/>
    <p:sldId id="263" r:id="rId7"/>
    <p:sldId id="269" r:id="rId8"/>
    <p:sldId id="264" r:id="rId9"/>
    <p:sldId id="259" r:id="rId10"/>
    <p:sldId id="260" r:id="rId11"/>
    <p:sldId id="266" r:id="rId12"/>
    <p:sldId id="267" r:id="rId13"/>
    <p:sldId id="268" r:id="rId14"/>
    <p:sldId id="270" r:id="rId15"/>
    <p:sldId id="271" r:id="rId16"/>
    <p:sldId id="27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3"/>
    <p:restoredTop sz="94629"/>
  </p:normalViewPr>
  <p:slideViewPr>
    <p:cSldViewPr snapToGrid="0" snapToObjects="1">
      <p:cViewPr>
        <p:scale>
          <a:sx n="101" d="100"/>
          <a:sy n="101" d="100"/>
        </p:scale>
        <p:origin x="14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CFE0C-F10D-3040-9691-DEDB54C7B0A2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B4658-199D-444C-9B83-6BB7D4F1C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8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8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0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1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A98E8-1DDE-F54A-8F45-0727ACA3D23B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0CBB4-9A7E-5E48-BBB4-90E69419E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129" y="1194343"/>
            <a:ext cx="210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MoSold</a:t>
            </a: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and </a:t>
            </a:r>
            <a:r>
              <a:rPr lang="en-US" altLang="zh-TW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YrSold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637" y="4033140"/>
            <a:ext cx="45477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Arial" charset="0"/>
              <a:buChar char="•"/>
            </a:pP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ANOVA test for 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the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12 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months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 	p-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value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, 0.4833</a:t>
            </a:r>
          </a:p>
          <a:p>
            <a:pPr marL="342900" indent="-342900">
              <a:buSzPct val="50000"/>
              <a:buFont typeface="Arial" charset="0"/>
              <a:buChar char="•"/>
            </a:pP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Drop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column</a:t>
            </a:r>
            <a:endParaRPr lang="nb-NO" sz="20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8637" y="2210319"/>
            <a:ext cx="48612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Arial" charset="0"/>
              <a:buChar char="•"/>
            </a:pPr>
            <a:r>
              <a:rPr lang="nb-NO" sz="2000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YearSold</a:t>
            </a:r>
            <a:r>
              <a:rPr lang="nb-NO" sz="2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ANOVA test: 	p-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value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is 0.565637.</a:t>
            </a:r>
          </a:p>
          <a:p>
            <a:pPr marL="342900" indent="-342900">
              <a:buSzPct val="50000"/>
              <a:buFont typeface="Arial" charset="0"/>
              <a:buChar char="•"/>
            </a:pP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Drop</a:t>
            </a:r>
            <a:r>
              <a:rPr lang="nb-NO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nb-NO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column</a:t>
            </a:r>
            <a:endParaRPr lang="nb-NO" sz="20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37" y="1254118"/>
            <a:ext cx="4676503" cy="261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37" y="4033140"/>
            <a:ext cx="4676503" cy="265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182" y="1234986"/>
            <a:ext cx="21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Minor 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class Cut-off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224" y="2710968"/>
            <a:ext cx="47204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Arial" charset="0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Dumified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Features was reduced from 241 to 148.</a:t>
            </a:r>
          </a:p>
          <a:p>
            <a:pPr marL="342900" indent="-342900">
              <a:buSzPct val="50000"/>
              <a:buFont typeface="Arial" charset="0"/>
              <a:buChar char="•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342900" indent="-342900">
              <a:buSzPct val="50000"/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Cut-off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n_observations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  73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59853"/>
              </p:ext>
            </p:extLst>
          </p:nvPr>
        </p:nvGraphicFramePr>
        <p:xfrm>
          <a:off x="5538651" y="2710968"/>
          <a:ext cx="6151419" cy="2635362"/>
        </p:xfrm>
        <a:graphic>
          <a:graphicData uri="http://schemas.openxmlformats.org/drawingml/2006/table">
            <a:tbl>
              <a:tblPr/>
              <a:tblGrid>
                <a:gridCol w="2050473"/>
                <a:gridCol w="2050473"/>
                <a:gridCol w="2050473"/>
              </a:tblGrid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-0.062535</a:t>
                      </a:r>
                      <a:endParaRPr lang="mr-IN" sz="1300" b="1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MSSubClass_160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59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-0.071916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LotShape_IR3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0.078051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Heating_Grav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-0.082950</a:t>
                      </a:r>
                      <a:endParaRPr lang="mr-IN" sz="130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Neighborhood_IDOTRR</a:t>
                      </a:r>
                      <a:endParaRPr lang="en-US" sz="130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253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-0.137332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Functional_Maj2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130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-0.147123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OverallCond_3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257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-0.214202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Functional_Sev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293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-0.283140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PoolQC_Gd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111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-0.508852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Condition2_PosN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9707" y="1213029"/>
            <a:ext cx="267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Unbalanced Coefficients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384" y="1976692"/>
            <a:ext cx="5391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Log of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GrLivArea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.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Alpha =</a:t>
            </a: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3.51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</a:t>
            </a:r>
            <a:r>
              <a:rPr lang="hr-HR" baseline="30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2</a:t>
            </a: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 0.927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is-I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K-RMSE: 0.12622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384" y="3817573"/>
            <a:ext cx="5391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Sqrt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of </a:t>
            </a:r>
            <a:r>
              <a:rPr lang="en-US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GrLivArea</a:t>
            </a:r>
            <a:endParaRPr lang="en-US" dirty="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</a:t>
            </a:r>
            <a:r>
              <a:rPr lang="hr-HR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lpha</a:t>
            </a: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 12.33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</a:t>
            </a:r>
            <a:r>
              <a:rPr lang="hr-HR" baseline="30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2</a:t>
            </a: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 0.91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is-I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K-RMSE: </a:t>
            </a:r>
            <a:r>
              <a:rPr lang="hr-HR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0.12524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graphicFrame>
        <p:nvGraphicFramePr>
          <p:cNvPr id="11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48701"/>
              </p:ext>
            </p:extLst>
          </p:nvPr>
        </p:nvGraphicFramePr>
        <p:xfrm>
          <a:off x="5360943" y="1792766"/>
          <a:ext cx="5410797" cy="1943399"/>
        </p:xfrm>
        <a:graphic>
          <a:graphicData uri="http://schemas.openxmlformats.org/drawingml/2006/table">
            <a:tbl>
              <a:tblPr/>
              <a:tblGrid>
                <a:gridCol w="1803599"/>
                <a:gridCol w="1803599"/>
                <a:gridCol w="1803599"/>
              </a:tblGrid>
              <a:tr h="287911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coef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Features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8791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13</a:t>
                      </a:r>
                    </a:p>
                  </a:txBody>
                  <a:tcPr marL="71978" marR="71978" marT="35988" marB="359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0.348589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GrLivArea</a:t>
                      </a:r>
                      <a:endPara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87911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46</a:t>
                      </a:r>
                    </a:p>
                  </a:txBody>
                  <a:tcPr marL="71978" marR="71978" marT="35988" marB="359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0.081421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MSZoning_FV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87911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47</a:t>
                      </a:r>
                    </a:p>
                  </a:txBody>
                  <a:tcPr marL="71978" marR="71978" marT="35988" marB="359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0.081205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MSZoning_RL</a:t>
                      </a:r>
                      <a:endPara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03844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68</a:t>
                      </a:r>
                    </a:p>
                  </a:txBody>
                  <a:tcPr marL="71978" marR="71978" marT="35988" marB="359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0.073664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Neighborhood_Crawfor</a:t>
                      </a:r>
                      <a:endPara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87911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1978" marR="71978" marT="35988" marB="359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0.071194</a:t>
                      </a: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LotArea</a:t>
                      </a:r>
                      <a:endPara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8" marB="359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323603"/>
              </p:ext>
            </p:extLst>
          </p:nvPr>
        </p:nvGraphicFramePr>
        <p:xfrm>
          <a:off x="5360942" y="4099718"/>
          <a:ext cx="5410797" cy="2159328"/>
        </p:xfrm>
        <a:graphic>
          <a:graphicData uri="http://schemas.openxmlformats.org/drawingml/2006/table">
            <a:tbl>
              <a:tblPr/>
              <a:tblGrid>
                <a:gridCol w="1803599"/>
                <a:gridCol w="1803599"/>
                <a:gridCol w="1803599"/>
              </a:tblGrid>
              <a:tr h="287910">
                <a:tc>
                  <a:txBody>
                    <a:bodyPr/>
                    <a:lstStyle/>
                    <a:p>
                      <a:pPr algn="r" fontAlgn="ctr"/>
                      <a:endParaRPr lang="en-US" sz="13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coef</a:t>
                      </a:r>
                      <a:endParaRPr lang="en-US" sz="13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Features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503844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68</a:t>
                      </a:r>
                    </a:p>
                  </a:txBody>
                  <a:tcPr marL="71978" marR="71978" marT="35989" marB="359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0.066572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Neighborhood_Crawfor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03844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75</a:t>
                      </a:r>
                    </a:p>
                  </a:txBody>
                  <a:tcPr marL="71978" marR="71978" marT="35989" marB="359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0.065793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Neighborhood_NridgHt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87910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1978" marR="71978" marT="35989" marB="359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0.063859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LotArea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287910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71978" marR="71978" marT="35989" marB="359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0.063691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Condition1_Norm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87910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47</a:t>
                      </a:r>
                    </a:p>
                  </a:txBody>
                  <a:tcPr marL="71978" marR="71978" marT="35989" marB="3598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0.061605</a:t>
                      </a: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MSZoning_RL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1978" marR="71978" marT="35989" marB="3598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4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652" y="1208860"/>
            <a:ext cx="304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Leverage effect of ‘0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’ </a:t>
            </a:r>
            <a:r>
              <a:rPr lang="en-US" altLang="zh-CN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group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384" y="1655700"/>
            <a:ext cx="9796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PorchArea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Create another Boolean feature as flag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Try to tune the difference between 0 and others to the smallest.( decrease the leverage effect)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84" y="3302869"/>
            <a:ext cx="4613217" cy="3023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3" y="3302869"/>
            <a:ext cx="4886958" cy="30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Models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58" y="1888796"/>
            <a:ext cx="3763898" cy="21496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26071"/>
              </p:ext>
            </p:extLst>
          </p:nvPr>
        </p:nvGraphicFramePr>
        <p:xfrm>
          <a:off x="5956300" y="1372435"/>
          <a:ext cx="5951946" cy="4146908"/>
        </p:xfrm>
        <a:graphic>
          <a:graphicData uri="http://schemas.openxmlformats.org/drawingml/2006/table">
            <a:tbl>
              <a:tblPr/>
              <a:tblGrid>
                <a:gridCol w="1983982"/>
                <a:gridCol w="1983982"/>
                <a:gridCol w="1983982"/>
              </a:tblGrid>
              <a:tr h="256058">
                <a:tc>
                  <a:txBody>
                    <a:bodyPr/>
                    <a:lstStyle/>
                    <a:p>
                      <a:pPr algn="r" fontAlgn="ctr"/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coef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Features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68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0.066962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Neighborhood_Crawfor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75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0.066142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Neighborhood_NridgHt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0.064017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LotArea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0603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0.063864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Condition1_Norm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47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0.062408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MSZoning_RL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26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0.061589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GarageCars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0.060614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OverallQual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145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0.059713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SaleCondition_Normal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46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0.057866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MSZoning_FV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98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0.057595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Exterior1st_BrkFace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122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0.054103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CentralAir_Y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cs-CZ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119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0.050896</a:t>
                      </a: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Foundation_PConc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76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-0.055342</a:t>
                      </a:r>
                      <a:endParaRPr lang="mr-IN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Neighborhood_OldTown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2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71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-0.075893</a:t>
                      </a:r>
                      <a:endParaRPr lang="mr-IN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Neighborhood_IDOTRR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69</a:t>
                      </a:r>
                    </a:p>
                  </a:txBody>
                  <a:tcPr marL="64015" marR="64015" marT="32007" marB="320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-0.080432</a:t>
                      </a:r>
                      <a:endParaRPr lang="mr-IN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Neighborhood_Edwards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4015" marR="64015" marT="32007" marB="320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58129" y="1215681"/>
            <a:ext cx="983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Ridge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1" y="3975100"/>
            <a:ext cx="559805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9764" y="5596345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RMSE:</a:t>
            </a:r>
            <a:r>
              <a:rPr kumimoji="1" lang="en-US" altLang="zh-TW" sz="2800" dirty="0" smtClean="0"/>
              <a:t>          </a:t>
            </a:r>
            <a:r>
              <a:rPr kumimoji="1" lang="en-US" altLang="zh-TW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0.12524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8" name="文字方塊 137"/>
          <p:cNvSpPr txBox="1"/>
          <p:nvPr/>
        </p:nvSpPr>
        <p:spPr>
          <a:xfrm>
            <a:off x="841458" y="4212912"/>
            <a:ext cx="158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Al</a:t>
            </a:r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pha=11.9058</a:t>
            </a:r>
          </a:p>
          <a:p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</a:t>
            </a:r>
            <a:r>
              <a:rPr kumimoji="1" lang="is-IS" altLang="zh-TW" baseline="30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2</a:t>
            </a:r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=0.9143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kumimoji="1" lang="is-IS" altLang="zh-TW" dirty="0"/>
          </a:p>
        </p:txBody>
      </p:sp>
    </p:spTree>
    <p:extLst>
      <p:ext uri="{BB962C8B-B14F-4D97-AF65-F5344CB8AC3E}">
        <p14:creationId xmlns:p14="http://schemas.microsoft.com/office/powerpoint/2010/main" val="16492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9" y="1834549"/>
            <a:ext cx="3709893" cy="2185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129" y="120738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Lasso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78699"/>
              </p:ext>
            </p:extLst>
          </p:nvPr>
        </p:nvGraphicFramePr>
        <p:xfrm>
          <a:off x="6007099" y="1372435"/>
          <a:ext cx="5901147" cy="4237688"/>
        </p:xfrm>
        <a:graphic>
          <a:graphicData uri="http://schemas.openxmlformats.org/drawingml/2006/table">
            <a:tbl>
              <a:tblPr/>
              <a:tblGrid>
                <a:gridCol w="1967049"/>
                <a:gridCol w="1967049"/>
                <a:gridCol w="1967049"/>
              </a:tblGrid>
              <a:tr h="256058">
                <a:tc>
                  <a:txBody>
                    <a:bodyPr/>
                    <a:lstStyle/>
                    <a:p>
                      <a:pPr algn="r" fontAlgn="ctr"/>
                      <a:endParaRPr lang="en-US" sz="1300" b="1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coef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Features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0.094208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MSZoning_FV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47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0.083330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MSZoning_RL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75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0.073371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Neighborhood_NridgHt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0603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68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0.068136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Neighborhood_Crawfor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0.067443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LotArea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142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0.066819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SaleType_New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0.066764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Condition1_Norm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0.064287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GarageCars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98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0.063051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Exterior1st_BrkFace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145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0.060611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SaleCondition_Normal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0.060532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OverallQual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122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0.054471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CentralAir_Y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119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0.053128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Foundation_PConc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76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-0.074949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Neighborhood_OldTown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25605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69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-0.095586</a:t>
                      </a:r>
                      <a:endParaRPr lang="mr-IN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Neighborhood_Edwards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58129" y="65836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Models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1" y="3975100"/>
            <a:ext cx="5598059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64" y="5596345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RMSE:</a:t>
            </a:r>
            <a:r>
              <a:rPr kumimoji="1" lang="en-US" altLang="zh-TW" sz="2800" dirty="0" smtClean="0"/>
              <a:t>          </a:t>
            </a:r>
            <a:r>
              <a:rPr kumimoji="1" lang="en-US" altLang="zh-TW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0.12588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6" name="文字方塊 14"/>
          <p:cNvSpPr txBox="1"/>
          <p:nvPr/>
        </p:nvSpPr>
        <p:spPr>
          <a:xfrm>
            <a:off x="858129" y="4213709"/>
            <a:ext cx="1600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</a:t>
            </a:r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lpha=0.00027</a:t>
            </a:r>
          </a:p>
          <a:p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</a:t>
            </a:r>
            <a:r>
              <a:rPr kumimoji="1" lang="is-IS" altLang="zh-TW" baseline="30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2</a:t>
            </a:r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=0.9146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kumimoji="1" lang="is-IS" altLang="zh-TW" dirty="0"/>
          </a:p>
        </p:txBody>
      </p:sp>
    </p:spTree>
    <p:extLst>
      <p:ext uri="{BB962C8B-B14F-4D97-AF65-F5344CB8AC3E}">
        <p14:creationId xmlns:p14="http://schemas.microsoft.com/office/powerpoint/2010/main" val="11729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3723" y="1208860"/>
            <a:ext cx="2366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Random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Forest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/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129" y="65836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Models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57" y="1208860"/>
            <a:ext cx="4407408" cy="56491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1" y="3975100"/>
            <a:ext cx="5598059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9764" y="5596345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RMSE:</a:t>
            </a:r>
            <a:r>
              <a:rPr kumimoji="1" lang="en-US" altLang="zh-TW" sz="2800" dirty="0" smtClean="0"/>
              <a:t>          </a:t>
            </a:r>
            <a:r>
              <a:rPr kumimoji="1" lang="en-US" altLang="zh-TW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0.12925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3" name="矩形 17"/>
          <p:cNvSpPr/>
          <p:nvPr/>
        </p:nvSpPr>
        <p:spPr>
          <a:xfrm>
            <a:off x="803723" y="2365299"/>
            <a:ext cx="5445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{'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min_samples_leaf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': 1,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min_samples_split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': 2,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n_estimators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': 300,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random_state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': 42}</a:t>
            </a:r>
          </a:p>
          <a:p>
            <a:endParaRPr lang="en-US" altLang="zh-TW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</a:t>
            </a:r>
            <a:r>
              <a:rPr kumimoji="1" lang="is-IS" altLang="zh-TW" baseline="30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2</a:t>
            </a:r>
            <a:r>
              <a:rPr kumimoji="1" lang="is-I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=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0.873179352119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4" name="文字方塊 16"/>
          <p:cNvSpPr txBox="1"/>
          <p:nvPr/>
        </p:nvSpPr>
        <p:spPr>
          <a:xfrm>
            <a:off x="858129" y="1839802"/>
            <a:ext cx="136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Grid Search</a:t>
            </a:r>
            <a:endParaRPr kumimoji="1" lang="zh-TW" altLang="en-US" sz="20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61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129" y="658368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Models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129" y="1424760"/>
            <a:ext cx="366754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Gboost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: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altLang="zh-CN" sz="2800" dirty="0" err="1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XGBoost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:</a:t>
            </a: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Stacking:</a:t>
            </a: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Average the result from </a:t>
            </a: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different model:</a:t>
            </a: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Split?</a:t>
            </a:r>
          </a:p>
          <a:p>
            <a:pPr algn="ctr"/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47" y="301871"/>
            <a:ext cx="5421824" cy="48915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21" y="1264554"/>
            <a:ext cx="5421824" cy="48915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47" y="2387443"/>
            <a:ext cx="5421824" cy="48915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47" y="3510332"/>
            <a:ext cx="5421824" cy="4891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25564" y="1382882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0.12832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5564" y="2373377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0.12792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5564" y="3477257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0.12566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5564" y="4581137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8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0.12419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9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" y="1182258"/>
            <a:ext cx="8764407" cy="5225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129" y="54510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W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orkflow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941" y="558163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Missing Data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00427"/>
            <a:ext cx="11351623" cy="44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129" y="658368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Missing Data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8129" y="1664562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LotFrontage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: Use median </a:t>
            </a:r>
            <a:r>
              <a:rPr lang="en-US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LotFrontage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of the </a:t>
            </a:r>
            <a:r>
              <a:rPr lang="en-US" altLang="zh-CN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HouseStyle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instead of </a:t>
            </a:r>
            <a:r>
              <a:rPr lang="en-US" altLang="zh-C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Neighborhood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MSE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 altLang="zh-CN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BldgType</a:t>
            </a:r>
            <a:r>
              <a:rPr lang="nb-NO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nb-NO" altLang="zh-CN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MSZoning</a:t>
            </a:r>
            <a:r>
              <a:rPr lang="nb-NO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: </a:t>
            </a:r>
            <a:r>
              <a:rPr lang="is-IS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682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Neighborhood: </a:t>
            </a:r>
            <a:r>
              <a:rPr lang="nb-NO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641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MSZoning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altLang="zh-CN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HouseStyle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: </a:t>
            </a:r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574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HouseStyle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: </a:t>
            </a:r>
            <a:r>
              <a:rPr lang="uk-UA" sz="2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515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 smtClean="0"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823" y="1881050"/>
            <a:ext cx="995791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Add indicator variables such as </a:t>
            </a:r>
            <a:r>
              <a:rPr lang="en-US" sz="2000" b="0" strike="noStrike" spc="-1" dirty="0" smtClean="0">
                <a:solidFill>
                  <a:schemeClr val="accent5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Remodel</a:t>
            </a:r>
            <a:r>
              <a:rPr lang="en-US" sz="2000" spc="-1" dirty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</a:t>
            </a: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US" sz="2000" b="0" strike="noStrike" spc="-1" dirty="0" smtClean="0">
                <a:solidFill>
                  <a:schemeClr val="accent5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Pool</a:t>
            </a:r>
          </a:p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Add </a:t>
            </a:r>
            <a:r>
              <a:rPr lang="en-US" sz="2000" b="0" strike="noStrike" spc="-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Bsmt</a:t>
            </a:r>
            <a:r>
              <a:rPr lang="en-US" sz="2000" b="0" strike="noStrike" spc="-1" dirty="0" smtClean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finished percentage</a:t>
            </a:r>
          </a:p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Combine certain area fields – </a:t>
            </a:r>
            <a:r>
              <a:rPr lang="en-US" sz="2000" b="0" strike="noStrike" spc="-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Bsmt</a:t>
            </a: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US" sz="2000" b="0" strike="noStrike" spc="-1" dirty="0" smtClean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Porch</a:t>
            </a:r>
          </a:p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Subtract </a:t>
            </a:r>
            <a:r>
              <a:rPr lang="en-US" sz="2000" b="0" strike="noStrike" spc="-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MiscVal</a:t>
            </a:r>
            <a:r>
              <a:rPr lang="en-US" sz="2000" b="0" strike="noStrike" spc="-1" dirty="0" smtClean="0">
                <a:solidFill>
                  <a:schemeClr val="accent5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from </a:t>
            </a:r>
            <a:r>
              <a:rPr lang="en-US" sz="2000" b="0" strike="noStrike" spc="-1" dirty="0" err="1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SalePrice</a:t>
            </a: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drop from train set and test set and add it back to our result after prediction</a:t>
            </a:r>
          </a:p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Handle columns like </a:t>
            </a:r>
            <a:r>
              <a:rPr lang="en-US" sz="2000" spc="-1" dirty="0" smtClean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Exterior2</a:t>
            </a:r>
            <a:r>
              <a:rPr lang="en-US" sz="20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US" sz="2000" spc="-1" dirty="0" smtClean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Condition2</a:t>
            </a:r>
            <a:r>
              <a:rPr lang="en-US" sz="20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</a:t>
            </a:r>
            <a:r>
              <a:rPr lang="en-US" sz="2000" spc="-1" dirty="0" smtClean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BsmtFinType2</a:t>
            </a:r>
            <a:r>
              <a:rPr lang="en-US" sz="2000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which provide additional information to the columns end with “1”</a:t>
            </a:r>
            <a:endParaRPr lang="en-US" sz="2000" spc="-1" dirty="0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93750" indent="-285750">
              <a:buClr>
                <a:schemeClr val="bg1">
                  <a:lumMod val="85000"/>
                </a:schemeClr>
              </a:buClr>
              <a:buSzPct val="45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Apply log transformation to </a:t>
            </a:r>
            <a:r>
              <a:rPr lang="en-US" sz="2000" b="0" strike="noStrike" spc="-1" dirty="0" smtClean="0">
                <a:solidFill>
                  <a:schemeClr val="accent6">
                    <a:lumMod val="60000"/>
                    <a:lumOff val="40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area fields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1547" y="1783876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MSSubClass</a:t>
            </a: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, </a:t>
            </a:r>
            <a:r>
              <a:rPr lang="en-US" altLang="zh-TW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Neighborhood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829" y="1437003"/>
            <a:ext cx="3996657" cy="22331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29" y="3990679"/>
            <a:ext cx="3931194" cy="2233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829" y="3957435"/>
            <a:ext cx="3989703" cy="22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8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384" y="1195798"/>
            <a:ext cx="2275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Categorical 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Features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384" y="1770363"/>
            <a:ext cx="53910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>
              <a:buClr>
                <a:schemeClr val="bg1">
                  <a:lumMod val="85000"/>
                </a:schemeClr>
              </a:buClr>
              <a:buSzPct val="50000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Features with a natural order</a:t>
            </a:r>
          </a:p>
          <a:p>
            <a:pPr marL="882900" lvl="1" indent="-342900">
              <a:buClr>
                <a:schemeClr val="bg1">
                  <a:lumMod val="85000"/>
                </a:schemeClr>
              </a:buClr>
              <a:buSzPct val="50000"/>
              <a:buFont typeface="Arial" charset="0"/>
              <a:buChar char="•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Label Encode</a:t>
            </a:r>
          </a:p>
          <a:p>
            <a:pPr marL="108000">
              <a:buClr>
                <a:schemeClr val="bg1">
                  <a:lumMod val="85000"/>
                </a:schemeClr>
              </a:buClr>
              <a:buSzPct val="50000"/>
            </a:pPr>
            <a:r>
              <a:rPr lang="en-US" sz="2000" b="0" strike="noStrike" spc="-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Features with no natural order</a:t>
            </a:r>
          </a:p>
          <a:p>
            <a:pPr marL="882900" lvl="1" indent="-342900">
              <a:buClr>
                <a:schemeClr val="bg1">
                  <a:lumMod val="85000"/>
                </a:schemeClr>
              </a:buClr>
              <a:buSzPct val="50000"/>
              <a:buFont typeface="Arial" charset="0"/>
              <a:buChar char="•"/>
            </a:pPr>
            <a:r>
              <a:rPr lang="en-US" sz="2000" spc="-1" dirty="0" err="1" smtClean="0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dummify</a:t>
            </a:r>
            <a:endParaRPr lang="en-US" sz="2000" b="0" strike="noStrike" spc="-1" dirty="0" smtClean="0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949012"/>
            <a:ext cx="6057900" cy="39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4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129" y="1268653"/>
            <a:ext cx="109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YearBuilt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129" y="1809746"/>
            <a:ext cx="5391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Price:</a:t>
            </a:r>
          </a:p>
          <a:p>
            <a:pPr marL="742950" lvl="1" indent="-285750">
              <a:buSzPct val="50000"/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1950 before and after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69" y="1690688"/>
            <a:ext cx="4196192" cy="2306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" y="4231299"/>
            <a:ext cx="4019550" cy="2288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169" y="4231299"/>
            <a:ext cx="4196192" cy="22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1" y="0"/>
            <a:ext cx="3290958" cy="13167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129" y="658368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EDA and Feature Engineering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8129" y="1222025"/>
            <a:ext cx="162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YearRemoAdd</a:t>
            </a:r>
            <a:endParaRPr lang="zh-CN" alt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384" y="1668763"/>
            <a:ext cx="53910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50000"/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1950</a:t>
            </a:r>
          </a:p>
          <a:p>
            <a:pPr marL="342900" indent="-342900">
              <a:buSzPct val="50000"/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Set 1950 as 0. 1951 as 1, 1952, as 2 </a:t>
            </a:r>
            <a:r>
              <a:rPr lang="mr-IN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…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.</a:t>
            </a:r>
          </a:p>
          <a:p>
            <a:pPr marL="342900" indent="-342900">
              <a:buSzPct val="50000"/>
              <a:buFont typeface="Arial" charset="0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And drop the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YearBuilt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column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22" y="1499426"/>
            <a:ext cx="4506686" cy="2385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4" y="4004614"/>
            <a:ext cx="4427947" cy="2528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22" y="4004614"/>
            <a:ext cx="4506686" cy="25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512</Words>
  <Application>Microsoft Macintosh PowerPoint</Application>
  <PresentationFormat>Widescreen</PresentationFormat>
  <Paragraphs>255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Britannic Bold</vt:lpstr>
      <vt:lpstr>Calibri</vt:lpstr>
      <vt:lpstr>Calibri Light</vt:lpstr>
      <vt:lpstr>DengXian</vt:lpstr>
      <vt:lpstr>Mangal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</vt:lpstr>
      <vt:lpstr>PowerPoint Presentation</vt:lpstr>
      <vt:lpstr>Feature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ZS3839</dc:creator>
  <cp:lastModifiedBy>ZS3839</cp:lastModifiedBy>
  <cp:revision>43</cp:revision>
  <dcterms:created xsi:type="dcterms:W3CDTF">2017-11-12T17:11:17Z</dcterms:created>
  <dcterms:modified xsi:type="dcterms:W3CDTF">2017-11-13T14:35:49Z</dcterms:modified>
</cp:coreProperties>
</file>